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1.svg" ContentType="image/svg+xml"/>
  <Override PartName="/ppt/media/image73.svg" ContentType="image/svg+xml"/>
  <Override PartName="/ppt/media/image7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5"/>
  </p:notesMasterIdLst>
  <p:handoutMasterIdLst>
    <p:handoutMasterId r:id="rId46"/>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170" r:id="rId22"/>
    <p:sldId id="391" r:id="rId23"/>
    <p:sldId id="286" r:id="rId24"/>
    <p:sldId id="293" r:id="rId25"/>
    <p:sldId id="289" r:id="rId26"/>
    <p:sldId id="10171" r:id="rId27"/>
    <p:sldId id="9697" r:id="rId28"/>
    <p:sldId id="9698" r:id="rId29"/>
    <p:sldId id="10164" r:id="rId30"/>
    <p:sldId id="10165" r:id="rId31"/>
    <p:sldId id="437" r:id="rId32"/>
    <p:sldId id="9458" r:id="rId33"/>
    <p:sldId id="10312" r:id="rId34"/>
    <p:sldId id="446" r:id="rId35"/>
    <p:sldId id="447" r:id="rId36"/>
    <p:sldId id="448" r:id="rId37"/>
    <p:sldId id="10201" r:id="rId38"/>
    <p:sldId id="9495" r:id="rId39"/>
    <p:sldId id="582" r:id="rId40"/>
    <p:sldId id="583" r:id="rId41"/>
    <p:sldId id="10167" r:id="rId42"/>
    <p:sldId id="584" r:id="rId43"/>
    <p:sldId id="48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4249" autoAdjust="0"/>
  </p:normalViewPr>
  <p:slideViewPr>
    <p:cSldViewPr snapToGrid="0">
      <p:cViewPr varScale="1">
        <p:scale>
          <a:sx n="80" d="100"/>
          <a:sy n="80" d="100"/>
        </p:scale>
        <p:origin x="782"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notesMaster" Target="notesMasters/notesMaster1.xml"/><Relationship Id="rId46" Type="http://schemas.openxmlformats.org/officeDocument/2006/relationships/handoutMaster" Target="handoutMasters/handout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5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45</c:v>
                </c:pt>
                <c:pt idx="1">
                  <c:v>40</c:v>
                </c:pt>
                <c:pt idx="2">
                  <c:v>46</c:v>
                </c:pt>
                <c:pt idx="3">
                  <c:v>41</c:v>
                </c:pt>
                <c:pt idx="4">
                  <c:v>44</c:v>
                </c:pt>
                <c:pt idx="5">
                  <c:v>46</c:v>
                </c:pt>
                <c:pt idx="6">
                  <c:v>46</c:v>
                </c:pt>
                <c:pt idx="7">
                  <c:v>47</c:v>
                </c:pt>
                <c:pt idx="8">
                  <c:v>45</c:v>
                </c:pt>
                <c:pt idx="9">
                  <c:v>45</c:v>
                </c:pt>
                <c:pt idx="10">
                  <c:v>50</c:v>
                </c:pt>
                <c:pt idx="11">
                  <c:v>43</c:v>
                </c:pt>
                <c:pt idx="12">
                  <c:v>46</c:v>
                </c:pt>
                <c:pt idx="13">
                  <c:v>49</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33</c:v>
                </c:pt>
                <c:pt idx="1">
                  <c:v>35</c:v>
                </c:pt>
                <c:pt idx="2">
                  <c:v>26</c:v>
                </c:pt>
                <c:pt idx="3">
                  <c:v>28</c:v>
                </c:pt>
                <c:pt idx="4">
                  <c:v>32</c:v>
                </c:pt>
                <c:pt idx="5">
                  <c:v>30</c:v>
                </c:pt>
                <c:pt idx="6">
                  <c:v>35</c:v>
                </c:pt>
                <c:pt idx="7">
                  <c:v>25</c:v>
                </c:pt>
                <c:pt idx="8">
                  <c:v>27</c:v>
                </c:pt>
                <c:pt idx="9">
                  <c:v>31</c:v>
                </c:pt>
                <c:pt idx="10">
                  <c:v>28</c:v>
                </c:pt>
                <c:pt idx="11">
                  <c:v>30</c:v>
                </c:pt>
                <c:pt idx="12">
                  <c:v>25</c:v>
                </c:pt>
                <c:pt idx="13">
                  <c:v>34</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23</c:v>
                </c:pt>
                <c:pt idx="1">
                  <c:v>23</c:v>
                </c:pt>
                <c:pt idx="2">
                  <c:v>24</c:v>
                </c:pt>
                <c:pt idx="3">
                  <c:v>24</c:v>
                </c:pt>
                <c:pt idx="4">
                  <c:v>15</c:v>
                </c:pt>
                <c:pt idx="5">
                  <c:v>18</c:v>
                </c:pt>
                <c:pt idx="6">
                  <c:v>16</c:v>
                </c:pt>
                <c:pt idx="7">
                  <c:v>17</c:v>
                </c:pt>
                <c:pt idx="8">
                  <c:v>19</c:v>
                </c:pt>
                <c:pt idx="9">
                  <c:v>15</c:v>
                </c:pt>
                <c:pt idx="10">
                  <c:v>18</c:v>
                </c:pt>
                <c:pt idx="11">
                  <c:v>22</c:v>
                </c:pt>
                <c:pt idx="12">
                  <c:v>23</c:v>
                </c:pt>
                <c:pt idx="13">
                  <c:v>20</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49</c:v>
                </c:pt>
                <c:pt idx="1">
                  <c:v>42</c:v>
                </c:pt>
                <c:pt idx="2">
                  <c:v>41</c:v>
                </c:pt>
                <c:pt idx="3">
                  <c:v>50</c:v>
                </c:pt>
                <c:pt idx="4">
                  <c:v>47</c:v>
                </c:pt>
                <c:pt idx="5">
                  <c:v>40</c:v>
                </c:pt>
                <c:pt idx="6">
                  <c:v>43</c:v>
                </c:pt>
                <c:pt idx="7">
                  <c:v>50</c:v>
                </c:pt>
                <c:pt idx="8">
                  <c:v>45</c:v>
                </c:pt>
                <c:pt idx="9">
                  <c:v>50</c:v>
                </c:pt>
                <c:pt idx="10">
                  <c:v>48</c:v>
                </c:pt>
                <c:pt idx="11">
                  <c:v>41</c:v>
                </c:pt>
                <c:pt idx="12">
                  <c:v>48</c:v>
                </c:pt>
                <c:pt idx="13">
                  <c:v>43</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35</c:v>
                </c:pt>
                <c:pt idx="1">
                  <c:v>26</c:v>
                </c:pt>
                <c:pt idx="2">
                  <c:v>31</c:v>
                </c:pt>
                <c:pt idx="3">
                  <c:v>31</c:v>
                </c:pt>
                <c:pt idx="4">
                  <c:v>33</c:v>
                </c:pt>
                <c:pt idx="5">
                  <c:v>35</c:v>
                </c:pt>
                <c:pt idx="6">
                  <c:v>26</c:v>
                </c:pt>
                <c:pt idx="7">
                  <c:v>26</c:v>
                </c:pt>
                <c:pt idx="8">
                  <c:v>34</c:v>
                </c:pt>
                <c:pt idx="9">
                  <c:v>32</c:v>
                </c:pt>
                <c:pt idx="10">
                  <c:v>31</c:v>
                </c:pt>
                <c:pt idx="11">
                  <c:v>34</c:v>
                </c:pt>
                <c:pt idx="12">
                  <c:v>35</c:v>
                </c:pt>
                <c:pt idx="13">
                  <c:v>34</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20</c:v>
                </c:pt>
                <c:pt idx="1">
                  <c:v>21</c:v>
                </c:pt>
                <c:pt idx="2">
                  <c:v>20</c:v>
                </c:pt>
                <c:pt idx="3">
                  <c:v>17</c:v>
                </c:pt>
                <c:pt idx="4">
                  <c:v>15</c:v>
                </c:pt>
                <c:pt idx="5">
                  <c:v>19</c:v>
                </c:pt>
                <c:pt idx="6">
                  <c:v>23</c:v>
                </c:pt>
                <c:pt idx="7">
                  <c:v>23</c:v>
                </c:pt>
                <c:pt idx="8">
                  <c:v>20</c:v>
                </c:pt>
                <c:pt idx="9">
                  <c:v>19</c:v>
                </c:pt>
                <c:pt idx="10">
                  <c:v>23</c:v>
                </c:pt>
                <c:pt idx="11">
                  <c:v>25</c:v>
                </c:pt>
                <c:pt idx="12">
                  <c:v>24</c:v>
                </c:pt>
                <c:pt idx="13">
                  <c:v>17</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47</c:v>
                </c:pt>
                <c:pt idx="1">
                  <c:v>41</c:v>
                </c:pt>
                <c:pt idx="2">
                  <c:v>47</c:v>
                </c:pt>
                <c:pt idx="3">
                  <c:v>46</c:v>
                </c:pt>
                <c:pt idx="4">
                  <c:v>44</c:v>
                </c:pt>
                <c:pt idx="5">
                  <c:v>46</c:v>
                </c:pt>
                <c:pt idx="6">
                  <c:v>49</c:v>
                </c:pt>
                <c:pt idx="7">
                  <c:v>40</c:v>
                </c:pt>
                <c:pt idx="8">
                  <c:v>42</c:v>
                </c:pt>
                <c:pt idx="9">
                  <c:v>42</c:v>
                </c:pt>
                <c:pt idx="10">
                  <c:v>40</c:v>
                </c:pt>
                <c:pt idx="11">
                  <c:v>48</c:v>
                </c:pt>
                <c:pt idx="12">
                  <c:v>42</c:v>
                </c:pt>
                <c:pt idx="13">
                  <c:v>46</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25</c:v>
                </c:pt>
                <c:pt idx="1">
                  <c:v>27</c:v>
                </c:pt>
                <c:pt idx="2">
                  <c:v>25</c:v>
                </c:pt>
                <c:pt idx="3">
                  <c:v>26</c:v>
                </c:pt>
                <c:pt idx="4">
                  <c:v>27</c:v>
                </c:pt>
                <c:pt idx="5">
                  <c:v>26</c:v>
                </c:pt>
                <c:pt idx="6">
                  <c:v>27</c:v>
                </c:pt>
                <c:pt idx="7">
                  <c:v>32</c:v>
                </c:pt>
                <c:pt idx="8">
                  <c:v>26</c:v>
                </c:pt>
                <c:pt idx="9">
                  <c:v>27</c:v>
                </c:pt>
                <c:pt idx="10">
                  <c:v>28</c:v>
                </c:pt>
                <c:pt idx="11">
                  <c:v>26</c:v>
                </c:pt>
                <c:pt idx="12">
                  <c:v>25</c:v>
                </c:pt>
                <c:pt idx="13">
                  <c:v>26</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18</c:v>
                </c:pt>
                <c:pt idx="1">
                  <c:v>20</c:v>
                </c:pt>
                <c:pt idx="2">
                  <c:v>18</c:v>
                </c:pt>
                <c:pt idx="3">
                  <c:v>20</c:v>
                </c:pt>
                <c:pt idx="4">
                  <c:v>18</c:v>
                </c:pt>
                <c:pt idx="5">
                  <c:v>24</c:v>
                </c:pt>
                <c:pt idx="6">
                  <c:v>15</c:v>
                </c:pt>
                <c:pt idx="7">
                  <c:v>15</c:v>
                </c:pt>
                <c:pt idx="8">
                  <c:v>24</c:v>
                </c:pt>
                <c:pt idx="9">
                  <c:v>21</c:v>
                </c:pt>
                <c:pt idx="10">
                  <c:v>24</c:v>
                </c:pt>
                <c:pt idx="11">
                  <c:v>24</c:v>
                </c:pt>
                <c:pt idx="12">
                  <c:v>25</c:v>
                </c:pt>
                <c:pt idx="13">
                  <c:v>15</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c:v>
                </c:pt>
                <c:pt idx="1">
                  <c:v>383.29</c:v>
                </c:pt>
                <c:pt idx="2">
                  <c:v>381.6</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16-09-2025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16-09-2025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microsoft.com/office/2007/relationships/hdphoto" Target="../media/hdphoto5.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5.png"/><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openxmlformats.org/officeDocument/2006/relationships/image" Target="../media/image37.png"/><Relationship Id="rId4" Type="http://schemas.microsoft.com/office/2007/relationships/hdphoto" Target="../media/hdphoto6.wdp"/><Relationship Id="rId5" Type="http://schemas.openxmlformats.org/officeDocument/2006/relationships/image" Target="../media/image38.png"/><Relationship Id="rId6"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 Id="rId3" Type="http://schemas.microsoft.com/office/2007/relationships/hdphoto" Target="../media/hdphoto8.wdp"/><Relationship Id="rId4" Type="http://schemas.openxmlformats.org/officeDocument/2006/relationships/image" Target="../media/image46.png"/><Relationship Id="rId5" Type="http://schemas.microsoft.com/office/2007/relationships/hdphoto" Target="../media/hdphoto9.wdp"/><Relationship Id="rId6"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4.png"/><Relationship Id="rId4" Type="http://schemas.microsoft.com/office/2007/relationships/hdphoto" Target="../media/hdphoto7.wd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2.png"/><Relationship Id="rId3" Type="http://schemas.microsoft.com/office/2007/relationships/hdphoto" Target="../media/hdphoto10.wdp"/><Relationship Id="rId4"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3.png"/><Relationship Id="rId4" Type="http://schemas.microsoft.com/office/2007/relationships/hdphoto" Target="../media/hdphoto11.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4.png"/><Relationship Id="rId3" Type="http://schemas.microsoft.com/office/2007/relationships/hdphoto" Target="../media/hdphoto12.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microsoft.com/office/2007/relationships/hdphoto" Target="../media/hdphoto13.wdp"/><Relationship Id="rId4" Type="http://schemas.openxmlformats.org/officeDocument/2006/relationships/image" Target="../media/image4.png"/><Relationship Id="rId5" Type="http://schemas.openxmlformats.org/officeDocument/2006/relationships/image" Target="../media/image56.png"/><Relationship Id="rId6" Type="http://schemas.openxmlformats.org/officeDocument/2006/relationships/image" Target="../media/image57.GIF"/><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microsoft.com/office/2007/relationships/hdphoto" Target="../media/hdphoto14.wdp"/><Relationship Id="rId11" Type="http://schemas.openxmlformats.org/officeDocument/2006/relationships/image" Target="../media/image61.png"/><Relationship Id="rId12" Type="http://schemas.microsoft.com/office/2007/relationships/hdphoto" Target="../media/hdphoto15.wdp"/><Relationship Id="rId13" Type="http://schemas.openxmlformats.org/officeDocument/2006/relationships/image" Target="../media/image62.png"/><Relationship Id="rId14" Type="http://schemas.microsoft.com/office/2007/relationships/hdphoto" Target="../media/hdphoto16.wdp"/><Relationship Id="rId15" Type="http://schemas.openxmlformats.org/officeDocument/2006/relationships/image" Target="../media/image63.png"/><Relationship Id="rId16" Type="http://schemas.openxmlformats.org/officeDocument/2006/relationships/image" Target="../media/image6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5.png"/><Relationship Id="rId3" Type="http://schemas.openxmlformats.org/officeDocument/2006/relationships/image" Target="../media/image6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7.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8.png"/><Relationship Id="rId7" Type="http://schemas.openxmlformats.org/officeDocument/2006/relationships/hyperlink" Target="https://www.facebook.com/STI4SDG/" TargetMode="External"/><Relationship Id="rId8" Type="http://schemas.openxmlformats.org/officeDocument/2006/relationships/image" Target="../media/image69.png"/><Relationship Id="rId9" Type="http://schemas.openxmlformats.org/officeDocument/2006/relationships/image" Target="../media/image70.png"/><Relationship Id="rId10" Type="http://schemas.openxmlformats.org/officeDocument/2006/relationships/image" Target="../media/image71.svg"/><Relationship Id="rId11" Type="http://schemas.openxmlformats.org/officeDocument/2006/relationships/image" Target="../media/image72.png"/><Relationship Id="rId12" Type="http://schemas.openxmlformats.org/officeDocument/2006/relationships/image" Target="../media/image73.svg"/><Relationship Id="rId13" Type="http://schemas.openxmlformats.org/officeDocument/2006/relationships/image" Target="../media/image74.png"/><Relationship Id="rId14" Type="http://schemas.openxmlformats.org/officeDocument/2006/relationships/image" Target="../media/image75.sv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Vehicle Type: Cars (ICE, BEV, Fuel Cell, Others), Vans (ICE, BEV, Fuel Cell, Others), Other Vehicle Types
By Autonomous Level: Teleoperated, Fully Autonomous
By Component: Hardware (LiDAR Sensors, Cameras, Radars, Connectivity Modules (5G TCUs), Others), Software
By Service: Rental, Station Based
By Application: Passenger Transportation, Goods Transportation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ROBOTAXI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International Association of Public Transport</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Intelligent Transportation Systems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American Public Transportation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Transportation Research Part C: Emerging Technologies</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National Highway Traffic Safety Administration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Field Robotics</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International Transport Forum</a:t>
                      </a:r>
                    </a:p>
                  </a:txBody>
                  <a:tcPr marL="9525" marR="9525" marT="9525" marB="0" anchor="ctr"/>
                </a:tc>
                <a:tc>
                  <a:txBody>
                    <a:bodyPr/>
                    <a:lstStyle/>
                    <a:p>
                      <a:pPr marL="91440" algn="l" fontAlgn="b"/>
                      <a:r>
                        <a:rPr lang="en-US" sz="1100" kern="1200" dirty="0">
                          <a:solidFill>
                            <a:schemeClr val="dk1"/>
                          </a:solidFill>
                          <a:latin typeface="+mn-lt"/>
                          <a:ea typeface="+mn-ea"/>
                          <a:cs typeface="+mn-cs"/>
                        </a:rPr>
                        <a:t>Robotics and Autonomous Systems</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Society of Automotive Engineers</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Transportation Engineering</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400110"/>
          </a:xfrm>
          <a:prstGeom prst="rect">
            <a:avLst/>
          </a:prstGeom>
          <a:noFill/>
        </p:spPr>
        <p:txBody>
          <a:bodyPr wrap="square">
            <a:spAutoFit/>
          </a:bodyPr>
          <a:lstStyle/>
          <a:p>
            <a:pPr algn="just">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ROBOTAXI Market is valued at USD 12 Million in 2024, and is expected to reach USD 12 Million by 2032. The market shows a steady CAGR of 21% from 2025 to 2032. The global Robotaxi market is experiencing significant growth, driven by advancements in autonomous driving technologies, governmental support for smart cities, and the increase in ride-hailing services. Leading market participants such as Waymo, Tesla, and Uber are leveraging AI to enhance their Robotaxi offerings. Key trends impacting the market include increasing investment in 5G infrastructure, public-private partnerships in smart cities, and the shift towards eco-friendly transportation. The future outlook for the Robotaxi market is positive, with potential growth areas being service integration with other sectors, such as healthcare and retail, and expansion into untapped regional markets.</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GLOBAL ROBOTAXI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305889"/>
            <a:ext cx="5751286" cy="246221"/>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Technological Advancements: The growth in the global robtaxi market is significantly driven by technological advancements in the field of artificial intelligence, machine learning, and autonomous vehicles. Developments in sensor technology, LiDAR systems, and high-definition cameras have made robtaxis safer and more efficient, propelling their acceptance on a broader scale. Moreover, companies worldwide are investing heavily in research and development for increasing the operational efficiency, safety, and reliability of these self-driving taxis, thereby further promoting their demand.
Governing Policies and Investments: Government initiatives and policies play an integral role in enabling the robtaxi market. Various administration bodies are putting forth regulations that favor the implementation and usage of autonomous vehicles like robotaxis. Examples include dedicated lanes for autonomous vehicles or relaxed testing norms, encouraging the growth of the market. Furthermore, an increase in public and private investments supporting the technology's infrastructure, such as smart transportation systems and communication technology upgrades, provide a significant impetus to the global robtaxi market.</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GLOBAL ROBOTAXI MARKET</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GLOBAL ROBOTAXI MARKET</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128565" y="3182779"/>
            <a:ext cx="1012964" cy="246221"/>
          </a:xfrm>
          <a:prstGeom prst="rect">
            <a:avLst/>
          </a:prstGeom>
          <a:noFill/>
        </p:spPr>
        <p:txBody>
          <a:bodyPr wrap="square" rtlCol="0">
            <a:spAutoFit/>
          </a:bodyPr>
          <a:lstStyle/>
          <a:p>
            <a:r>
              <a:rPr lang="en-US" sz="1000" b="1" dirty="0">
                <a:solidFill>
                  <a:schemeClr val="bg1"/>
                </a:solidFill>
              </a:rPr>
              <a:t>12 MILLION USD</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0"/>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513230" y="4752664"/>
            <a:ext cx="7321550" cy="1500187"/>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513230" y="461844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513230" y="518728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782022" y="159784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MARKET DYNAMICS</a:t>
            </a:r>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47842967"/>
              </p:ext>
            </p:extLst>
          </p:nvPr>
        </p:nvGraphicFramePr>
        <p:xfrm>
          <a:off x="333828" y="914400"/>
          <a:ext cx="11494377" cy="357691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517251">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5966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In recent years, one of the most significant drivers for the Robo-Taxi market has been shown to be the exponential increase in urban population globally. As more and more people continue to flock towards city hubs searching for better opportunities, the need for effective and efficient urban mobility solutions has become paramount. Traditional transportation systems are increasingly being pressed to their limits, facing rising challenges in dealing with congestion, pollution, and improving passenger safety, giving room for alternative modes of transport like Robo-Taxis to fill in the gaps.
Companies like Waymo, Zoox, and AutoX have been pioneering the field of Robo-Taxis, developing vehicles that are designed to effectively maneuver city traffic while reducing the negative impacts on the environment. Their aim is to offer an alternative solution to traditional means of transport that can safely and efficiently serve the needs of the ever-growing urban population. These companies are leveraging advanced technologies like Artificial Intelligence (AI), Machine Learning (ML), and Internet of Things (IoT) to enable these self-driven cars to handle complex urban traffic scenarios.
Another real-world example is Singapore, known for its forward-thinking approach to technology and urban planning. The city-state is planning to deploy Robo-Taxis on its roads as a part of its Smart Nation initiative. The project underlines the increasing acceptance of autonomous cars as a feasible solution to urban mobility problems. With this, it is clear that the rising trend of urbanization is a substantial driver for the global Robo-Taxi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4400925"/>
            <a:ext cx="11522439" cy="2009815"/>
          </a:xfrm>
          <a:prstGeom prst="rect">
            <a:avLst/>
          </a:prstGeom>
        </p:spPr>
      </p:pic>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Increasing Urban Population Driving Demand for Robo-Taxis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1781611743"/>
              </p:ext>
            </p:extLst>
          </p:nvPr>
        </p:nvGraphicFramePr>
        <p:xfrm>
          <a:off x="333828" y="914400"/>
          <a:ext cx="11494377" cy="357691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517251">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5966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regulation surrounding autonomous vehicles or robotaxis is still in a foggy state, serving as a significant challenge to their global market. Policymakers across the world are grappling with the logistics of drafting legislation that adequately governs these self-driving systems. The challenge here is that without a clear, comprehensive framework, using and implementing robotaxis becomes a stymied process. For instance, the US has different regulations for autonomous vehicles state-by-state, rather than a uniform federal law. Although the government is working to streamline this, progress is slow and inconsistent, posing a significant restraint on the robotaxi market.
The lack of clarity in regulations can also lead to liability issues in case of accidents or malfunctions, making companies hesitant to fully commercialize robotaxi. In cases of fatal accidents involving autonomous vehicles, such as the one by Uber's self-driving car in Arizona in the US, the question of responsibility becomes critical. Who should be held responsible: the car's manufacturer or the software provider? These unanswered questions raise concerns about the legal obligations and insurance aspects of autonomous taxi services.
Lastly, there are also public trust and acceptance issues when it comes to autonomous vehicles. While this is not a legal restraint, if the public is not comfortable with the idea of a self-driving car, they are unlikely to use a robotaxi service. This, coupled with the regulatory issues, poses a significant challenge to the market. Trust in technology is crucial for market acceptance, and without coherent guidelines and safety protocols, fostering such trust becomes difficult. The global market, thus, needs to navigate these issues to fully realize the potential of robotaxis.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7" name="Picture 6">
            <a:extLst>
              <a:ext uri="{FF2B5EF4-FFF2-40B4-BE49-F238E27FC236}">
                <a16:creationId xmlns:a16="http://schemas.microsoft.com/office/drawing/2014/main" id="{FF1A7CE4-58C1-4FD8-93DB-B49DD0C2ADDE}"/>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rcRect b="19795"/>
          <a:stretch/>
        </p:blipFill>
        <p:spPr>
          <a:xfrm>
            <a:off x="328956" y="4400925"/>
            <a:ext cx="11522439" cy="2009815"/>
          </a:xfrm>
          <a:prstGeom prst="rect">
            <a:avLst/>
          </a:prstGeom>
        </p:spPr>
      </p:pic>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Unclear Regulatory Framework for Self-driving Vehicles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589055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VEHICLE TYPE</a:t>
            </a:r>
          </a:p>
        </p:txBody>
      </p:sp>
      <p:sp>
        <p:nvSpPr>
          <p:cNvPr id="51" name="Rectangle 50"/>
          <p:cNvSpPr/>
          <p:nvPr/>
        </p:nvSpPr>
        <p:spPr>
          <a:xfrm>
            <a:off x="457200"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Cars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Vans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 Vehicle Types</a:t>
            </a:r>
          </a:p>
        </p:txBody>
      </p:sp>
      <p:sp>
        <p:nvSpPr>
          <p:cNvPr id="52" name="Rounded Rectangle 51"/>
          <p:cNvSpPr/>
          <p:nvPr/>
        </p:nvSpPr>
        <p:spPr>
          <a:xfrm>
            <a:off x="2749296"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AUTONOMOUS LEVEL</a:t>
            </a:r>
          </a:p>
        </p:txBody>
      </p:sp>
      <p:sp>
        <p:nvSpPr>
          <p:cNvPr id="53" name="Rectangle 52"/>
          <p:cNvSpPr/>
          <p:nvPr/>
        </p:nvSpPr>
        <p:spPr>
          <a:xfrm>
            <a:off x="2749296"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Teleoperated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Fully Autonomous</a:t>
            </a:r>
          </a:p>
        </p:txBody>
      </p:sp>
      <p:sp>
        <p:nvSpPr>
          <p:cNvPr id="54" name="Rounded Rectangle 53"/>
          <p:cNvSpPr/>
          <p:nvPr/>
        </p:nvSpPr>
        <p:spPr>
          <a:xfrm>
            <a:off x="5041392"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COMPONENT</a:t>
            </a:r>
          </a:p>
        </p:txBody>
      </p:sp>
      <p:sp>
        <p:nvSpPr>
          <p:cNvPr id="55" name="Rectangle 54"/>
          <p:cNvSpPr/>
          <p:nvPr/>
        </p:nvSpPr>
        <p:spPr>
          <a:xfrm>
            <a:off x="5041392"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Hardware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Software</a:t>
            </a:r>
          </a:p>
        </p:txBody>
      </p:sp>
      <p:sp>
        <p:nvSpPr>
          <p:cNvPr id="56" name="Rounded Rectangle 55"/>
          <p:cNvSpPr/>
          <p:nvPr/>
        </p:nvSpPr>
        <p:spPr>
          <a:xfrm>
            <a:off x="7333488"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SERVICE</a:t>
            </a:r>
          </a:p>
        </p:txBody>
      </p:sp>
      <p:sp>
        <p:nvSpPr>
          <p:cNvPr id="57" name="Rectangle 56"/>
          <p:cNvSpPr/>
          <p:nvPr/>
        </p:nvSpPr>
        <p:spPr>
          <a:xfrm>
            <a:off x="7333488"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Rental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Station Based</a:t>
            </a:r>
          </a:p>
        </p:txBody>
      </p:sp>
      <p:sp>
        <p:nvSpPr>
          <p:cNvPr id="58" name="Rounded Rectangle 57"/>
          <p:cNvSpPr/>
          <p:nvPr/>
        </p:nvSpPr>
        <p:spPr>
          <a:xfrm>
            <a:off x="9625584"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9" name="Rectangle 58"/>
          <p:cNvSpPr/>
          <p:nvPr/>
        </p:nvSpPr>
        <p:spPr>
          <a:xfrm>
            <a:off x="9625584"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Passenger Transportation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Goods Transportation</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130342" y="2361963"/>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D3A750-A7D4-D03A-9E6E-67E677CD3B37}"/>
              </a:ext>
            </a:extLst>
          </p:cNvPr>
          <p:cNvSpPr txBox="1"/>
          <p:nvPr/>
        </p:nvSpPr>
        <p:spPr>
          <a:xfrm>
            <a:off x="-26780" y="2908024"/>
            <a:ext cx="3655805" cy="1854354"/>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Top Investment and White Space Opportunities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Ecosystem Mapping</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Technological Advancements, Benefits, &amp; Impacts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Attractiveness Index, 2024</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PESTEL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Macro-Economic Indicators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Pricing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BDCE15B-F590-8029-907F-22E8F9B3EA34}"/>
              </a:ext>
            </a:extLst>
          </p:cNvPr>
          <p:cNvSpPr txBox="1"/>
          <p:nvPr/>
        </p:nvSpPr>
        <p:spPr>
          <a:xfrm>
            <a:off x="3116470" y="3107514"/>
            <a:ext cx="3655805" cy="1066959"/>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Regulatory Landscape</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Key Success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Impacting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Patent Analysis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Raw Material Analysis</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5506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{{types}}</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2019-2023</a:t>
            </a:r>
          </a:p>
        </p:txBody>
      </p:sp>
      <p:graphicFrame>
        <p:nvGraphicFramePr>
          <p:cNvPr id="10" name="Table 9"/>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1" name="Chart 1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3"/>
          </a:graphicData>
        </a:graphic>
      </p:graphicFrame>
    </p:spTree>
    <p:extLst>
      <p:ext uri="{BB962C8B-B14F-4D97-AF65-F5344CB8AC3E}">
        <p14:creationId xmlns:p14="http://schemas.microsoft.com/office/powerpoint/2010/main" val="2689832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{{heading}} SIZE,  BY {{type_1}}, Historic Year 2019-2023 and Forecast to 2032 ({{cur}})</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spTree>
    <p:extLst>
      <p:ext uri="{BB962C8B-B14F-4D97-AF65-F5344CB8AC3E}">
        <p14:creationId xmlns:p14="http://schemas.microsoft.com/office/powerpoint/2010/main" val="3422082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{{2_heading}}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2019-2023</a:t>
            </a:r>
          </a:p>
        </p:txBody>
      </p:sp>
    </p:spTree>
    <p:extLst>
      <p:ext uri="{BB962C8B-B14F-4D97-AF65-F5344CB8AC3E}">
        <p14:creationId xmlns:p14="http://schemas.microsoft.com/office/powerpoint/2010/main" val="497324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{{heading}}: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graphicFrame>
        <p:nvGraphicFramePr>
          <p:cNvPr id="24" name="Table 23"/>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5" name="Chart 24"/>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6"/>
          </a:graphicData>
        </a:graphic>
      </p:graphicFrame>
    </p:spTree>
    <p:extLst>
      <p:ext uri="{BB962C8B-B14F-4D97-AF65-F5344CB8AC3E}">
        <p14:creationId xmlns:p14="http://schemas.microsoft.com/office/powerpoint/2010/main" val="3640526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Vehicle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ROBOTAXI MARKET SIZE,  BY Vehicle Type,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ROBOTAXI MARKET SIZE,  BY {{type_1}}, Historic Year 2019-2023 and Forecast to 2032 ({{cur}})</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spTree>
    <p:extLst>
      <p:ext uri="{BB962C8B-B14F-4D97-AF65-F5344CB8AC3E}">
        <p14:creationId xmlns:p14="http://schemas.microsoft.com/office/powerpoint/2010/main" val="2259246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{{2_heading}}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948153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{{heading}}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players</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for the year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2023</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The market positioning of the leading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player</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is done considering the following points:</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{{h}}</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{{e}}</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{{rev}}</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{{geo}}</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{{es}}</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{{2_heading}}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654357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{{es}}</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{{h}}</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{{ownership}}</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{{rev}}</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{{e}}</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{{website}}</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{{para}}</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{{product}}</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graphicFrame>
        <p:nvGraphicFramePr>
          <p:cNvPr id="13" name="Chart 12"/>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1775322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spTree>
    <p:extLst>
      <p:ext uri="{BB962C8B-B14F-4D97-AF65-F5344CB8AC3E}">
        <p14:creationId xmlns:p14="http://schemas.microsoft.com/office/powerpoint/2010/main" val="3934507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{{company}} </a:t>
            </a:r>
            <a:r>
              <a:rPr lang="en-US" dirty="0"/>
              <a:t>– KEY DEVELOPMENTS</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4.4. Supply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4.5. Demand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r>
              <a:tr h="349623">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349623">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349623">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349623">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349623">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349623">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349623">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349623">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349623">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349623">
                <a:tc>
                  <a:txBody>
                    <a:bodyPr/>
                    <a:lstStyle/>
                    <a:p>
                      <a:pPr>
                        <a:defRPr sz="1100" b="0">
                          <a:solidFill>
                            <a:srgbClr val="000000"/>
                          </a:solidFill>
                          <a:latin typeface="Pooppins"/>
                        </a:defRPr>
                      </a:pPr>
                      <a:r>
                        <a:t>          3.4. Competition Overview</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 2024</a:t>
                      </a:r>
                    </a:p>
                  </a:txBody>
                  <a:tcPr>
                    <a:noFill/>
                    <a:lnL>
                      <a:noFill/>
                    </a:lnL>
                    <a:lnR>
                      <a:noFill/>
                    </a:lnR>
                    <a:lnT>
                      <a:noFill/>
                    </a:lnT>
                    <a:lnB>
                      <a:noFill/>
                    </a:lnB>
                  </a:tcPr>
                </a:tc>
              </a:tr>
              <a:tr h="349623">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349623">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349623">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349632">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6. Global ROBOTAXI Market Size by Vehicle Type (2019-2032)</a:t>
                      </a:r>
                    </a:p>
                  </a:txBody>
                  <a:tcPr>
                    <a:noFill/>
                    <a:lnL>
                      <a:noFill/>
                    </a:lnL>
                    <a:lnR>
                      <a:noFill/>
                    </a:lnR>
                    <a:lnT>
                      <a:noFill/>
                    </a:lnT>
                    <a:lnB>
                      <a:noFill/>
                    </a:lnB>
                  </a:tcPr>
                </a:tc>
                <a:tc>
                  <a:txBody>
                    <a:bodyPr/>
                    <a:lstStyle/>
                    <a:p>
                      <a:pPr>
                        <a:defRPr sz="1100" b="0">
                          <a:solidFill>
                            <a:srgbClr val="000000"/>
                          </a:solidFill>
                          <a:latin typeface="Pooppins"/>
                        </a:defRPr>
                      </a:pPr>
                      <a:r>
                        <a:t>                    8.1.1. LiDAR Sensors</a:t>
                      </a:r>
                    </a:p>
                  </a:txBody>
                  <a:tcPr>
                    <a:noFill/>
                    <a:lnL>
                      <a:noFill/>
                    </a:lnL>
                    <a:lnR>
                      <a:noFill/>
                    </a:lnR>
                    <a:lnT>
                      <a:noFill/>
                    </a:lnT>
                    <a:lnB>
                      <a:noFill/>
                    </a:lnB>
                  </a:tcPr>
                </a:tc>
              </a:tr>
              <a:tr h="349623">
                <a:tc>
                  <a:txBody>
                    <a:bodyPr/>
                    <a:lstStyle/>
                    <a:p>
                      <a:pPr>
                        <a:defRPr sz="1100" b="0">
                          <a:solidFill>
                            <a:srgbClr val="000000"/>
                          </a:solidFill>
                          <a:latin typeface="Pooppins"/>
                        </a:defRPr>
                      </a:pPr>
                      <a:r>
                        <a:t>          6.1. Cars</a:t>
                      </a:r>
                    </a:p>
                  </a:txBody>
                  <a:tcPr>
                    <a:noFill/>
                    <a:lnL>
                      <a:noFill/>
                    </a:lnL>
                    <a:lnR>
                      <a:noFill/>
                    </a:lnR>
                    <a:lnT>
                      <a:noFill/>
                    </a:lnT>
                    <a:lnB>
                      <a:noFill/>
                    </a:lnB>
                  </a:tcPr>
                </a:tc>
                <a:tc>
                  <a:txBody>
                    <a:bodyPr/>
                    <a:lstStyle/>
                    <a:p>
                      <a:pPr>
                        <a:defRPr sz="1100" b="0">
                          <a:solidFill>
                            <a:srgbClr val="000000"/>
                          </a:solidFill>
                          <a:latin typeface="Pooppins"/>
                        </a:defRPr>
                      </a:pPr>
                      <a:r>
                        <a:t>                    8.1.2. Cameras</a:t>
                      </a:r>
                    </a:p>
                  </a:txBody>
                  <a:tcPr>
                    <a:noFill/>
                    <a:lnL>
                      <a:noFill/>
                    </a:lnL>
                    <a:lnR>
                      <a:noFill/>
                    </a:lnR>
                    <a:lnT>
                      <a:noFill/>
                    </a:lnT>
                    <a:lnB>
                      <a:noFill/>
                    </a:lnB>
                  </a:tcPr>
                </a:tc>
              </a:tr>
              <a:tr h="349623">
                <a:tc>
                  <a:txBody>
                    <a:bodyPr/>
                    <a:lstStyle/>
                    <a:p>
                      <a:pPr>
                        <a:defRPr sz="1100" b="0">
                          <a:solidFill>
                            <a:srgbClr val="000000"/>
                          </a:solidFill>
                          <a:latin typeface="Pooppins"/>
                        </a:defRPr>
                      </a:pPr>
                      <a:r>
                        <a:t>                    6.1.1. ICE</a:t>
                      </a:r>
                    </a:p>
                  </a:txBody>
                  <a:tcPr>
                    <a:noFill/>
                    <a:lnL>
                      <a:noFill/>
                    </a:lnL>
                    <a:lnR>
                      <a:noFill/>
                    </a:lnR>
                    <a:lnT>
                      <a:noFill/>
                    </a:lnT>
                    <a:lnB>
                      <a:noFill/>
                    </a:lnB>
                  </a:tcPr>
                </a:tc>
                <a:tc>
                  <a:txBody>
                    <a:bodyPr/>
                    <a:lstStyle/>
                    <a:p>
                      <a:pPr>
                        <a:defRPr sz="1100" b="0">
                          <a:solidFill>
                            <a:srgbClr val="000000"/>
                          </a:solidFill>
                          <a:latin typeface="Pooppins"/>
                        </a:defRPr>
                      </a:pPr>
                      <a:r>
                        <a:t>                    8.1.3. Radars</a:t>
                      </a:r>
                    </a:p>
                  </a:txBody>
                  <a:tcPr>
                    <a:noFill/>
                    <a:lnL>
                      <a:noFill/>
                    </a:lnL>
                    <a:lnR>
                      <a:noFill/>
                    </a:lnR>
                    <a:lnT>
                      <a:noFill/>
                    </a:lnT>
                    <a:lnB>
                      <a:noFill/>
                    </a:lnB>
                  </a:tcPr>
                </a:tc>
              </a:tr>
              <a:tr h="349623">
                <a:tc>
                  <a:txBody>
                    <a:bodyPr/>
                    <a:lstStyle/>
                    <a:p>
                      <a:pPr>
                        <a:defRPr sz="1100" b="0">
                          <a:solidFill>
                            <a:srgbClr val="000000"/>
                          </a:solidFill>
                          <a:latin typeface="Pooppins"/>
                        </a:defRPr>
                      </a:pPr>
                      <a:r>
                        <a:t>                    6.1.2. BEV</a:t>
                      </a:r>
                    </a:p>
                  </a:txBody>
                  <a:tcPr>
                    <a:noFill/>
                    <a:lnL>
                      <a:noFill/>
                    </a:lnL>
                    <a:lnR>
                      <a:noFill/>
                    </a:lnR>
                    <a:lnT>
                      <a:noFill/>
                    </a:lnT>
                    <a:lnB>
                      <a:noFill/>
                    </a:lnB>
                  </a:tcPr>
                </a:tc>
                <a:tc>
                  <a:txBody>
                    <a:bodyPr/>
                    <a:lstStyle/>
                    <a:p>
                      <a:pPr>
                        <a:defRPr sz="1100" b="0">
                          <a:solidFill>
                            <a:srgbClr val="000000"/>
                          </a:solidFill>
                          <a:latin typeface="Pooppins"/>
                        </a:defRPr>
                      </a:pPr>
                      <a:r>
                        <a:t>                    8.1.4. Connectivity Modules (5G TCUs)</a:t>
                      </a:r>
                    </a:p>
                  </a:txBody>
                  <a:tcPr>
                    <a:noFill/>
                    <a:lnL>
                      <a:noFill/>
                    </a:lnL>
                    <a:lnR>
                      <a:noFill/>
                    </a:lnR>
                    <a:lnT>
                      <a:noFill/>
                    </a:lnT>
                    <a:lnB>
                      <a:noFill/>
                    </a:lnB>
                  </a:tcPr>
                </a:tc>
              </a:tr>
              <a:tr h="349623">
                <a:tc>
                  <a:txBody>
                    <a:bodyPr/>
                    <a:lstStyle/>
                    <a:p>
                      <a:pPr>
                        <a:defRPr sz="1100" b="0">
                          <a:solidFill>
                            <a:srgbClr val="000000"/>
                          </a:solidFill>
                          <a:latin typeface="Pooppins"/>
                        </a:defRPr>
                      </a:pPr>
                      <a:r>
                        <a:t>                    6.1.3. Fuel Cell</a:t>
                      </a:r>
                    </a:p>
                  </a:txBody>
                  <a:tcPr>
                    <a:noFill/>
                    <a:lnL>
                      <a:noFill/>
                    </a:lnL>
                    <a:lnR>
                      <a:noFill/>
                    </a:lnR>
                    <a:lnT>
                      <a:noFill/>
                    </a:lnT>
                    <a:lnB>
                      <a:noFill/>
                    </a:lnB>
                  </a:tcPr>
                </a:tc>
                <a:tc>
                  <a:txBody>
                    <a:bodyPr/>
                    <a:lstStyle/>
                    <a:p>
                      <a:pPr>
                        <a:defRPr sz="1100" b="0">
                          <a:solidFill>
                            <a:srgbClr val="000000"/>
                          </a:solidFill>
                          <a:latin typeface="Pooppins"/>
                        </a:defRPr>
                      </a:pPr>
                      <a:r>
                        <a:t>                    8.1.5. Others</a:t>
                      </a:r>
                    </a:p>
                  </a:txBody>
                  <a:tcPr>
                    <a:noFill/>
                    <a:lnL>
                      <a:noFill/>
                    </a:lnL>
                    <a:lnR>
                      <a:noFill/>
                    </a:lnR>
                    <a:lnT>
                      <a:noFill/>
                    </a:lnT>
                    <a:lnB>
                      <a:noFill/>
                    </a:lnB>
                  </a:tcPr>
                </a:tc>
              </a:tr>
              <a:tr h="349623">
                <a:tc>
                  <a:txBody>
                    <a:bodyPr/>
                    <a:lstStyle/>
                    <a:p>
                      <a:pPr>
                        <a:defRPr sz="1100" b="0">
                          <a:solidFill>
                            <a:srgbClr val="000000"/>
                          </a:solidFill>
                          <a:latin typeface="Pooppins"/>
                        </a:defRPr>
                      </a:pPr>
                      <a:r>
                        <a:t>                    6.1.4. Others</a:t>
                      </a:r>
                    </a:p>
                  </a:txBody>
                  <a:tcPr>
                    <a:noFill/>
                    <a:lnL>
                      <a:noFill/>
                    </a:lnL>
                    <a:lnR>
                      <a:noFill/>
                    </a:lnR>
                    <a:lnT>
                      <a:noFill/>
                    </a:lnT>
                    <a:lnB>
                      <a:noFill/>
                    </a:lnB>
                  </a:tcPr>
                </a:tc>
                <a:tc>
                  <a:txBody>
                    <a:bodyPr/>
                    <a:lstStyle/>
                    <a:p>
                      <a:pPr>
                        <a:defRPr sz="1100" b="0">
                          <a:solidFill>
                            <a:srgbClr val="000000"/>
                          </a:solidFill>
                          <a:latin typeface="Pooppins"/>
                        </a:defRPr>
                      </a:pPr>
                      <a:r>
                        <a:t>          8.2. Software</a:t>
                      </a:r>
                    </a:p>
                  </a:txBody>
                  <a:tcPr>
                    <a:noFill/>
                    <a:lnL>
                      <a:noFill/>
                    </a:lnL>
                    <a:lnR>
                      <a:noFill/>
                    </a:lnR>
                    <a:lnT>
                      <a:noFill/>
                    </a:lnT>
                    <a:lnB>
                      <a:noFill/>
                    </a:lnB>
                  </a:tcPr>
                </a:tc>
              </a:tr>
              <a:tr h="349623">
                <a:tc>
                  <a:txBody>
                    <a:bodyPr/>
                    <a:lstStyle/>
                    <a:p>
                      <a:pPr>
                        <a:defRPr sz="1100" b="0">
                          <a:solidFill>
                            <a:srgbClr val="000000"/>
                          </a:solidFill>
                          <a:latin typeface="Pooppins"/>
                        </a:defRPr>
                      </a:pPr>
                      <a:r>
                        <a:t>          6.2. Vans</a:t>
                      </a:r>
                    </a:p>
                  </a:txBody>
                  <a:tcPr>
                    <a:noFill/>
                    <a:lnL>
                      <a:noFill/>
                    </a:lnL>
                    <a:lnR>
                      <a:noFill/>
                    </a:lnR>
                    <a:lnT>
                      <a:noFill/>
                    </a:lnT>
                    <a:lnB>
                      <a:noFill/>
                    </a:lnB>
                  </a:tcPr>
                </a:tc>
                <a:tc>
                  <a:txBody>
                    <a:bodyPr/>
                    <a:lstStyle/>
                    <a:p>
                      <a:pPr>
                        <a:defRPr sz="1100" b="1">
                          <a:solidFill>
                            <a:srgbClr val="7030A0"/>
                          </a:solidFill>
                          <a:latin typeface="Pooppins"/>
                        </a:defRPr>
                      </a:pPr>
                      <a:r>
                        <a:t>9. Global ROBOTAXI Market Size by Service (2019-2032)</a:t>
                      </a:r>
                    </a:p>
                  </a:txBody>
                  <a:tcPr>
                    <a:noFill/>
                    <a:lnL>
                      <a:noFill/>
                    </a:lnL>
                    <a:lnR>
                      <a:noFill/>
                    </a:lnR>
                    <a:lnT>
                      <a:noFill/>
                    </a:lnT>
                    <a:lnB>
                      <a:noFill/>
                    </a:lnB>
                  </a:tcPr>
                </a:tc>
              </a:tr>
              <a:tr h="349623">
                <a:tc>
                  <a:txBody>
                    <a:bodyPr/>
                    <a:lstStyle/>
                    <a:p>
                      <a:pPr>
                        <a:defRPr sz="1100" b="0">
                          <a:solidFill>
                            <a:srgbClr val="000000"/>
                          </a:solidFill>
                          <a:latin typeface="Pooppins"/>
                        </a:defRPr>
                      </a:pPr>
                      <a:r>
                        <a:t>                    6.2.1. ICE</a:t>
                      </a:r>
                    </a:p>
                  </a:txBody>
                  <a:tcPr>
                    <a:noFill/>
                    <a:lnL>
                      <a:noFill/>
                    </a:lnL>
                    <a:lnR>
                      <a:noFill/>
                    </a:lnR>
                    <a:lnT>
                      <a:noFill/>
                    </a:lnT>
                    <a:lnB>
                      <a:noFill/>
                    </a:lnB>
                  </a:tcPr>
                </a:tc>
                <a:tc>
                  <a:txBody>
                    <a:bodyPr/>
                    <a:lstStyle/>
                    <a:p>
                      <a:pPr>
                        <a:defRPr sz="1100" b="0">
                          <a:solidFill>
                            <a:srgbClr val="000000"/>
                          </a:solidFill>
                          <a:latin typeface="Pooppins"/>
                        </a:defRPr>
                      </a:pPr>
                      <a:r>
                        <a:t>          9.1. Rental</a:t>
                      </a:r>
                    </a:p>
                  </a:txBody>
                  <a:tcPr>
                    <a:noFill/>
                    <a:lnL>
                      <a:noFill/>
                    </a:lnL>
                    <a:lnR>
                      <a:noFill/>
                    </a:lnR>
                    <a:lnT>
                      <a:noFill/>
                    </a:lnT>
                    <a:lnB>
                      <a:noFill/>
                    </a:lnB>
                  </a:tcPr>
                </a:tc>
              </a:tr>
              <a:tr h="349623">
                <a:tc>
                  <a:txBody>
                    <a:bodyPr/>
                    <a:lstStyle/>
                    <a:p>
                      <a:pPr>
                        <a:defRPr sz="1100" b="0">
                          <a:solidFill>
                            <a:srgbClr val="000000"/>
                          </a:solidFill>
                          <a:latin typeface="Pooppins"/>
                        </a:defRPr>
                      </a:pPr>
                      <a:r>
                        <a:t>                    6.2.2. BEV</a:t>
                      </a:r>
                    </a:p>
                  </a:txBody>
                  <a:tcPr>
                    <a:noFill/>
                    <a:lnL>
                      <a:noFill/>
                    </a:lnL>
                    <a:lnR>
                      <a:noFill/>
                    </a:lnR>
                    <a:lnT>
                      <a:noFill/>
                    </a:lnT>
                    <a:lnB>
                      <a:noFill/>
                    </a:lnB>
                  </a:tcPr>
                </a:tc>
                <a:tc>
                  <a:txBody>
                    <a:bodyPr/>
                    <a:lstStyle/>
                    <a:p>
                      <a:pPr>
                        <a:defRPr sz="1100" b="0">
                          <a:solidFill>
                            <a:srgbClr val="000000"/>
                          </a:solidFill>
                          <a:latin typeface="Pooppins"/>
                        </a:defRPr>
                      </a:pPr>
                      <a:r>
                        <a:t>          9.2. Station Based</a:t>
                      </a:r>
                    </a:p>
                  </a:txBody>
                  <a:tcPr>
                    <a:noFill/>
                    <a:lnL>
                      <a:noFill/>
                    </a:lnL>
                    <a:lnR>
                      <a:noFill/>
                    </a:lnR>
                    <a:lnT>
                      <a:noFill/>
                    </a:lnT>
                    <a:lnB>
                      <a:noFill/>
                    </a:lnB>
                  </a:tcPr>
                </a:tc>
              </a:tr>
              <a:tr h="349623">
                <a:tc>
                  <a:txBody>
                    <a:bodyPr/>
                    <a:lstStyle/>
                    <a:p>
                      <a:pPr>
                        <a:defRPr sz="1100" b="0">
                          <a:solidFill>
                            <a:srgbClr val="000000"/>
                          </a:solidFill>
                          <a:latin typeface="Pooppins"/>
                        </a:defRPr>
                      </a:pPr>
                      <a:r>
                        <a:t>                    6.2.3. Fuel Cell</a:t>
                      </a:r>
                    </a:p>
                  </a:txBody>
                  <a:tcPr>
                    <a:noFill/>
                    <a:lnL>
                      <a:noFill/>
                    </a:lnL>
                    <a:lnR>
                      <a:noFill/>
                    </a:lnR>
                    <a:lnT>
                      <a:noFill/>
                    </a:lnT>
                    <a:lnB>
                      <a:noFill/>
                    </a:lnB>
                  </a:tcPr>
                </a:tc>
                <a:tc>
                  <a:txBody>
                    <a:bodyPr/>
                    <a:lstStyle/>
                    <a:p>
                      <a:pPr>
                        <a:defRPr sz="1100" b="1">
                          <a:solidFill>
                            <a:srgbClr val="7030A0"/>
                          </a:solidFill>
                          <a:latin typeface="Pooppins"/>
                        </a:defRPr>
                      </a:pPr>
                      <a:r>
                        <a:t>10. Global ROBOTAXI Market Size by Application (2019-2032)</a:t>
                      </a:r>
                    </a:p>
                  </a:txBody>
                  <a:tcPr>
                    <a:noFill/>
                    <a:lnL>
                      <a:noFill/>
                    </a:lnL>
                    <a:lnR>
                      <a:noFill/>
                    </a:lnR>
                    <a:lnT>
                      <a:noFill/>
                    </a:lnT>
                    <a:lnB>
                      <a:noFill/>
                    </a:lnB>
                  </a:tcPr>
                </a:tc>
              </a:tr>
              <a:tr h="349623">
                <a:tc>
                  <a:txBody>
                    <a:bodyPr/>
                    <a:lstStyle/>
                    <a:p>
                      <a:pPr>
                        <a:defRPr sz="1100" b="0">
                          <a:solidFill>
                            <a:srgbClr val="000000"/>
                          </a:solidFill>
                          <a:latin typeface="Pooppins"/>
                        </a:defRPr>
                      </a:pPr>
                      <a:r>
                        <a:t>                    6.2.4. Others</a:t>
                      </a:r>
                    </a:p>
                  </a:txBody>
                  <a:tcPr>
                    <a:noFill/>
                    <a:lnL>
                      <a:noFill/>
                    </a:lnL>
                    <a:lnR>
                      <a:noFill/>
                    </a:lnR>
                    <a:lnT>
                      <a:noFill/>
                    </a:lnT>
                    <a:lnB>
                      <a:noFill/>
                    </a:lnB>
                  </a:tcPr>
                </a:tc>
                <a:tc>
                  <a:txBody>
                    <a:bodyPr/>
                    <a:lstStyle/>
                    <a:p>
                      <a:pPr>
                        <a:defRPr sz="1100" b="0">
                          <a:solidFill>
                            <a:srgbClr val="000000"/>
                          </a:solidFill>
                          <a:latin typeface="Pooppins"/>
                        </a:defRPr>
                      </a:pPr>
                      <a:r>
                        <a:t>          10.1. Passenger Transportation</a:t>
                      </a:r>
                    </a:p>
                  </a:txBody>
                  <a:tcPr>
                    <a:noFill/>
                    <a:lnL>
                      <a:noFill/>
                    </a:lnL>
                    <a:lnR>
                      <a:noFill/>
                    </a:lnR>
                    <a:lnT>
                      <a:noFill/>
                    </a:lnT>
                    <a:lnB>
                      <a:noFill/>
                    </a:lnB>
                  </a:tcPr>
                </a:tc>
              </a:tr>
              <a:tr h="349623">
                <a:tc>
                  <a:txBody>
                    <a:bodyPr/>
                    <a:lstStyle/>
                    <a:p>
                      <a:pPr>
                        <a:defRPr sz="1100" b="0">
                          <a:solidFill>
                            <a:srgbClr val="000000"/>
                          </a:solidFill>
                          <a:latin typeface="Pooppins"/>
                        </a:defRPr>
                      </a:pPr>
                      <a:r>
                        <a:t>          6.3. Other Vehicle Types</a:t>
                      </a:r>
                    </a:p>
                  </a:txBody>
                  <a:tcPr>
                    <a:noFill/>
                    <a:lnL>
                      <a:noFill/>
                    </a:lnL>
                    <a:lnR>
                      <a:noFill/>
                    </a:lnR>
                    <a:lnT>
                      <a:noFill/>
                    </a:lnT>
                    <a:lnB>
                      <a:noFill/>
                    </a:lnB>
                  </a:tcPr>
                </a:tc>
                <a:tc>
                  <a:txBody>
                    <a:bodyPr/>
                    <a:lstStyle/>
                    <a:p>
                      <a:pPr>
                        <a:defRPr sz="1100" b="0">
                          <a:solidFill>
                            <a:srgbClr val="000000"/>
                          </a:solidFill>
                          <a:latin typeface="Pooppins"/>
                        </a:defRPr>
                      </a:pPr>
                      <a:r>
                        <a:t>          10.2. Goods Transportation</a:t>
                      </a:r>
                    </a:p>
                  </a:txBody>
                  <a:tcPr>
                    <a:noFill/>
                    <a:lnL>
                      <a:noFill/>
                    </a:lnL>
                    <a:lnR>
                      <a:noFill/>
                    </a:lnR>
                    <a:lnT>
                      <a:noFill/>
                    </a:lnT>
                    <a:lnB>
                      <a:noFill/>
                    </a:lnB>
                  </a:tcPr>
                </a:tc>
              </a:tr>
              <a:tr h="349623">
                <a:tc>
                  <a:txBody>
                    <a:bodyPr/>
                    <a:lstStyle/>
                    <a:p>
                      <a:pPr>
                        <a:defRPr sz="1100" b="1">
                          <a:solidFill>
                            <a:srgbClr val="7030A0"/>
                          </a:solidFill>
                          <a:latin typeface="Pooppins"/>
                        </a:defRPr>
                      </a:pPr>
                      <a:r>
                        <a:t>7. Global ROBOTAXI Market Size by Autonomous Level (2019-2032)</a:t>
                      </a:r>
                    </a:p>
                  </a:txBody>
                  <a:tcPr>
                    <a:noFill/>
                    <a:lnL>
                      <a:noFill/>
                    </a:lnL>
                    <a:lnR>
                      <a:noFill/>
                    </a:lnR>
                    <a:lnT>
                      <a:noFill/>
                    </a:lnT>
                    <a:lnB>
                      <a:noFill/>
                    </a:lnB>
                  </a:tcPr>
                </a:tc>
                <a:tc>
                  <a:txBody>
                    <a:bodyPr/>
                    <a:lstStyle/>
                    <a:p>
                      <a:pPr>
                        <a:defRPr sz="1100" b="1">
                          <a:solidFill>
                            <a:srgbClr val="7030A0"/>
                          </a:solidFill>
                          <a:latin typeface="Pooppins"/>
                        </a:defRPr>
                      </a:pPr>
                      <a:r>
                        <a:t>11. Global ROBOTAXI Market Size by Region (2019-2032)</a:t>
                      </a:r>
                    </a:p>
                  </a:txBody>
                  <a:tcPr>
                    <a:noFill/>
                    <a:lnL>
                      <a:noFill/>
                    </a:lnL>
                    <a:lnR>
                      <a:noFill/>
                    </a:lnR>
                    <a:lnT>
                      <a:noFill/>
                    </a:lnT>
                    <a:lnB>
                      <a:noFill/>
                    </a:lnB>
                  </a:tcPr>
                </a:tc>
              </a:tr>
              <a:tr h="349623">
                <a:tc>
                  <a:txBody>
                    <a:bodyPr/>
                    <a:lstStyle/>
                    <a:p>
                      <a:pPr>
                        <a:defRPr sz="1100" b="0">
                          <a:solidFill>
                            <a:srgbClr val="000000"/>
                          </a:solidFill>
                          <a:latin typeface="Pooppins"/>
                        </a:defRPr>
                      </a:pPr>
                      <a:r>
                        <a:t>          7.1. Teleoperated</a:t>
                      </a:r>
                    </a:p>
                  </a:txBody>
                  <a:tcPr>
                    <a:noFill/>
                    <a:lnL>
                      <a:noFill/>
                    </a:lnL>
                    <a:lnR>
                      <a:noFill/>
                    </a:lnR>
                    <a:lnT>
                      <a:noFill/>
                    </a:lnT>
                    <a:lnB>
                      <a:noFill/>
                    </a:lnB>
                  </a:tcPr>
                </a:tc>
                <a:tc>
                  <a:txBody>
                    <a:bodyPr/>
                    <a:lstStyle/>
                    <a:p>
                      <a:pPr>
                        <a:defRPr sz="1100" b="0">
                          <a:solidFill>
                            <a:srgbClr val="000000"/>
                          </a:solidFill>
                          <a:latin typeface="Pooppins"/>
                        </a:defRPr>
                      </a:pPr>
                      <a:r>
                        <a:t>          11.1. North America (By Vehicle Type, By Autonomous Level, By Component, By Service, By Application)</a:t>
                      </a:r>
                    </a:p>
                  </a:txBody>
                  <a:tcPr>
                    <a:noFill/>
                    <a:lnL>
                      <a:noFill/>
                    </a:lnL>
                    <a:lnR>
                      <a:noFill/>
                    </a:lnR>
                    <a:lnT>
                      <a:noFill/>
                    </a:lnT>
                    <a:lnB>
                      <a:noFill/>
                    </a:lnB>
                  </a:tcPr>
                </a:tc>
              </a:tr>
              <a:tr h="349623">
                <a:tc>
                  <a:txBody>
                    <a:bodyPr/>
                    <a:lstStyle/>
                    <a:p>
                      <a:pPr>
                        <a:defRPr sz="1100" b="0">
                          <a:solidFill>
                            <a:srgbClr val="000000"/>
                          </a:solidFill>
                          <a:latin typeface="Pooppins"/>
                        </a:defRPr>
                      </a:pPr>
                      <a:r>
                        <a:t>          7.2. Fully Autonomous</a:t>
                      </a:r>
                    </a:p>
                  </a:txBody>
                  <a:tcPr>
                    <a:noFill/>
                    <a:lnL>
                      <a:noFill/>
                    </a:lnL>
                    <a:lnR>
                      <a:noFill/>
                    </a:lnR>
                    <a:lnT>
                      <a:noFill/>
                    </a:lnT>
                    <a:lnB>
                      <a:noFill/>
                    </a:lnB>
                  </a:tcPr>
                </a:tc>
                <a:tc>
                  <a:txBody>
                    <a:bodyPr/>
                    <a:lstStyle/>
                    <a:p>
                      <a:pPr>
                        <a:defRPr sz="1100" b="0">
                          <a:solidFill>
                            <a:srgbClr val="000000"/>
                          </a:solidFill>
                          <a:latin typeface="Pooppins"/>
                        </a:defRPr>
                      </a:pPr>
                      <a:r>
                        <a:t>                    11.1.1. US</a:t>
                      </a:r>
                    </a:p>
                  </a:txBody>
                  <a:tcPr>
                    <a:noFill/>
                    <a:lnL>
                      <a:noFill/>
                    </a:lnL>
                    <a:lnR>
                      <a:noFill/>
                    </a:lnR>
                    <a:lnT>
                      <a:noFill/>
                    </a:lnT>
                    <a:lnB>
                      <a:noFill/>
                    </a:lnB>
                  </a:tcPr>
                </a:tc>
              </a:tr>
              <a:tr h="349623">
                <a:tc>
                  <a:txBody>
                    <a:bodyPr/>
                    <a:lstStyle/>
                    <a:p>
                      <a:pPr>
                        <a:defRPr sz="1100" b="1">
                          <a:solidFill>
                            <a:srgbClr val="7030A0"/>
                          </a:solidFill>
                          <a:latin typeface="Pooppins"/>
                        </a:defRPr>
                      </a:pPr>
                      <a:r>
                        <a:t>8. Global ROBOTAXI Market Size by Component (2019-2032)</a:t>
                      </a:r>
                    </a:p>
                  </a:txBody>
                  <a:tcPr>
                    <a:noFill/>
                    <a:lnL>
                      <a:noFill/>
                    </a:lnL>
                    <a:lnR>
                      <a:noFill/>
                    </a:lnR>
                    <a:lnT>
                      <a:noFill/>
                    </a:lnT>
                    <a:lnB>
                      <a:noFill/>
                    </a:lnB>
                  </a:tcPr>
                </a:tc>
                <a:tc>
                  <a:txBody>
                    <a:bodyPr/>
                    <a:lstStyle/>
                    <a:p>
                      <a:pPr>
                        <a:defRPr sz="1100" b="0">
                          <a:solidFill>
                            <a:srgbClr val="000000"/>
                          </a:solidFill>
                          <a:latin typeface="Pooppins"/>
                        </a:defRPr>
                      </a:pPr>
                      <a:r>
                        <a:t>                    11.1.2. Canada</a:t>
                      </a:r>
                    </a:p>
                  </a:txBody>
                  <a:tcPr>
                    <a:noFill/>
                    <a:lnL>
                      <a:noFill/>
                    </a:lnL>
                    <a:lnR>
                      <a:noFill/>
                    </a:lnR>
                    <a:lnT>
                      <a:noFill/>
                    </a:lnT>
                    <a:lnB>
                      <a:noFill/>
                    </a:lnB>
                  </a:tcPr>
                </a:tc>
              </a:tr>
              <a:tr h="349632">
                <a:tc>
                  <a:txBody>
                    <a:bodyPr/>
                    <a:lstStyle/>
                    <a:p>
                      <a:pPr>
                        <a:defRPr sz="1100" b="0">
                          <a:solidFill>
                            <a:srgbClr val="000000"/>
                          </a:solidFill>
                          <a:latin typeface="Pooppins"/>
                        </a:defRPr>
                      </a:pPr>
                      <a:r>
                        <a:t>          8.1. Hardware</a:t>
                      </a:r>
                    </a:p>
                  </a:txBody>
                  <a:tcPr>
                    <a:noFill/>
                    <a:lnL>
                      <a:noFill/>
                    </a:lnL>
                    <a:lnR>
                      <a:noFill/>
                    </a:lnR>
                    <a:lnT>
                      <a:noFill/>
                    </a:lnT>
                    <a:lnB>
                      <a:noFill/>
                    </a:lnB>
                  </a:tcPr>
                </a:tc>
                <a:tc>
                  <a:txBody>
                    <a:bodyPr/>
                    <a:lstStyle/>
                    <a:p>
                      <a:pPr>
                        <a:defRPr sz="1100" b="0">
                          <a:solidFill>
                            <a:srgbClr val="000000"/>
                          </a:solidFill>
                          <a:latin typeface="Pooppins"/>
                        </a:defRPr>
                      </a:pPr>
                      <a:r>
                        <a:t>          11.2. Europe (By Vehicle Type, By Autonomous Level, By Component, By Service, By Application)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11.2.1. UK</a:t>
                      </a:r>
                    </a:p>
                  </a:txBody>
                  <a:tcPr>
                    <a:noFill/>
                    <a:lnL>
                      <a:noFill/>
                    </a:lnL>
                    <a:lnR>
                      <a:noFill/>
                    </a:lnR>
                    <a:lnT>
                      <a:noFill/>
                    </a:lnT>
                    <a:lnB>
                      <a:noFill/>
                    </a:lnB>
                  </a:tcPr>
                </a:tc>
                <a:tc>
                  <a:txBody>
                    <a:bodyPr/>
                    <a:lstStyle/>
                    <a:p>
                      <a:pPr>
                        <a:defRPr sz="1100" b="0">
                          <a:solidFill>
                            <a:srgbClr val="000000"/>
                          </a:solidFill>
                          <a:latin typeface="Pooppins"/>
                        </a:defRPr>
                      </a:pPr>
                      <a:r>
                        <a:t>                    11.5.1. GCC Countries</a:t>
                      </a:r>
                    </a:p>
                  </a:txBody>
                  <a:tcPr>
                    <a:noFill/>
                    <a:lnL>
                      <a:noFill/>
                    </a:lnL>
                    <a:lnR>
                      <a:noFill/>
                    </a:lnR>
                    <a:lnT>
                      <a:noFill/>
                    </a:lnT>
                    <a:lnB>
                      <a:noFill/>
                    </a:lnB>
                  </a:tcPr>
                </a:tc>
              </a:tr>
              <a:tr h="349623">
                <a:tc>
                  <a:txBody>
                    <a:bodyPr/>
                    <a:lstStyle/>
                    <a:p>
                      <a:pPr>
                        <a:defRPr sz="1100" b="0">
                          <a:solidFill>
                            <a:srgbClr val="000000"/>
                          </a:solidFill>
                          <a:latin typeface="Pooppins"/>
                        </a:defRPr>
                      </a:pPr>
                      <a:r>
                        <a:t>                    11.2.2. Germany</a:t>
                      </a:r>
                    </a:p>
                  </a:txBody>
                  <a:tcPr>
                    <a:noFill/>
                    <a:lnL>
                      <a:noFill/>
                    </a:lnL>
                    <a:lnR>
                      <a:noFill/>
                    </a:lnR>
                    <a:lnT>
                      <a:noFill/>
                    </a:lnT>
                    <a:lnB>
                      <a:noFill/>
                    </a:lnB>
                  </a:tcPr>
                </a:tc>
                <a:tc>
                  <a:txBody>
                    <a:bodyPr/>
                    <a:lstStyle/>
                    <a:p>
                      <a:pPr>
                        <a:defRPr sz="1100" b="0">
                          <a:solidFill>
                            <a:srgbClr val="000000"/>
                          </a:solidFill>
                          <a:latin typeface="Pooppins"/>
                        </a:defRPr>
                      </a:pPr>
                      <a:r>
                        <a:t>                    11.5.2. South Africa</a:t>
                      </a:r>
                    </a:p>
                  </a:txBody>
                  <a:tcPr>
                    <a:noFill/>
                    <a:lnL>
                      <a:noFill/>
                    </a:lnL>
                    <a:lnR>
                      <a:noFill/>
                    </a:lnR>
                    <a:lnT>
                      <a:noFill/>
                    </a:lnT>
                    <a:lnB>
                      <a:noFill/>
                    </a:lnB>
                  </a:tcPr>
                </a:tc>
              </a:tr>
              <a:tr h="349623">
                <a:tc>
                  <a:txBody>
                    <a:bodyPr/>
                    <a:lstStyle/>
                    <a:p>
                      <a:pPr>
                        <a:defRPr sz="1100" b="0">
                          <a:solidFill>
                            <a:srgbClr val="000000"/>
                          </a:solidFill>
                          <a:latin typeface="Pooppins"/>
                        </a:defRPr>
                      </a:pPr>
                      <a:r>
                        <a:t>                    11.2.3. Spain</a:t>
                      </a:r>
                    </a:p>
                  </a:txBody>
                  <a:tcPr>
                    <a:noFill/>
                    <a:lnL>
                      <a:noFill/>
                    </a:lnL>
                    <a:lnR>
                      <a:noFill/>
                    </a:lnR>
                    <a:lnT>
                      <a:noFill/>
                    </a:lnT>
                    <a:lnB>
                      <a:noFill/>
                    </a:lnB>
                  </a:tcPr>
                </a:tc>
                <a:tc>
                  <a:txBody>
                    <a:bodyPr/>
                    <a:lstStyle/>
                    <a:p>
                      <a:pPr>
                        <a:defRPr sz="1100" b="0">
                          <a:solidFill>
                            <a:srgbClr val="000000"/>
                          </a:solidFill>
                          <a:latin typeface="Pooppins"/>
                        </a:defRPr>
                      </a:pPr>
                      <a:r>
                        <a:t>                    11.5.3. Rest of Middle East &amp; Africa</a:t>
                      </a:r>
                    </a:p>
                  </a:txBody>
                  <a:tcPr>
                    <a:noFill/>
                    <a:lnL>
                      <a:noFill/>
                    </a:lnL>
                    <a:lnR>
                      <a:noFill/>
                    </a:lnR>
                    <a:lnT>
                      <a:noFill/>
                    </a:lnT>
                    <a:lnB>
                      <a:noFill/>
                    </a:lnB>
                  </a:tcPr>
                </a:tc>
              </a:tr>
              <a:tr h="349623">
                <a:tc>
                  <a:txBody>
                    <a:bodyPr/>
                    <a:lstStyle/>
                    <a:p>
                      <a:pPr>
                        <a:defRPr sz="1100" b="0">
                          <a:solidFill>
                            <a:srgbClr val="000000"/>
                          </a:solidFill>
                          <a:latin typeface="Pooppins"/>
                        </a:defRPr>
                      </a:pPr>
                      <a:r>
                        <a:t>                    11.2.4. France</a:t>
                      </a:r>
                    </a:p>
                  </a:txBody>
                  <a:tcPr>
                    <a:noFill/>
                    <a:lnL>
                      <a:noFill/>
                    </a:lnL>
                    <a:lnR>
                      <a:noFill/>
                    </a:lnR>
                    <a:lnT>
                      <a:noFill/>
                    </a:lnT>
                    <a:lnB>
                      <a:noFill/>
                    </a:lnB>
                  </a:tcPr>
                </a:tc>
                <a:tc>
                  <a:txBody>
                    <a:bodyPr/>
                    <a:lstStyle/>
                    <a:p>
                      <a:pPr>
                        <a:defRPr sz="1100" b="1">
                          <a:solidFill>
                            <a:srgbClr val="7030A0"/>
                          </a:solidFill>
                          <a:latin typeface="Pooppins"/>
                        </a:defRPr>
                      </a:pPr>
                      <a:r>
                        <a:t>12. Competitive Dashboard</a:t>
                      </a:r>
                    </a:p>
                  </a:txBody>
                  <a:tcPr>
                    <a:noFill/>
                    <a:lnL>
                      <a:noFill/>
                    </a:lnL>
                    <a:lnR>
                      <a:noFill/>
                    </a:lnR>
                    <a:lnT>
                      <a:noFill/>
                    </a:lnT>
                    <a:lnB>
                      <a:noFill/>
                    </a:lnB>
                  </a:tcPr>
                </a:tc>
              </a:tr>
              <a:tr h="349623">
                <a:tc>
                  <a:txBody>
                    <a:bodyPr/>
                    <a:lstStyle/>
                    <a:p>
                      <a:pPr>
                        <a:defRPr sz="1100" b="0">
                          <a:solidFill>
                            <a:srgbClr val="000000"/>
                          </a:solidFill>
                          <a:latin typeface="Pooppins"/>
                        </a:defRPr>
                      </a:pPr>
                      <a:r>
                        <a:t>                    11.2.5. Italy</a:t>
                      </a:r>
                    </a:p>
                  </a:txBody>
                  <a:tcPr>
                    <a:noFill/>
                    <a:lnL>
                      <a:noFill/>
                    </a:lnL>
                    <a:lnR>
                      <a:noFill/>
                    </a:lnR>
                    <a:lnT>
                      <a:noFill/>
                    </a:lnT>
                    <a:lnB>
                      <a:noFill/>
                    </a:lnB>
                  </a:tcPr>
                </a:tc>
                <a:tc>
                  <a:txBody>
                    <a:bodyPr/>
                    <a:lstStyle/>
                    <a:p>
                      <a:pPr>
                        <a:defRPr sz="1100" b="0">
                          <a:solidFill>
                            <a:srgbClr val="000000"/>
                          </a:solidFill>
                          <a:latin typeface="Pooppins"/>
                        </a:defRPr>
                      </a:pPr>
                      <a:r>
                        <a:t>          12.1. Top 5 Player Comparison</a:t>
                      </a:r>
                    </a:p>
                  </a:txBody>
                  <a:tcPr>
                    <a:noFill/>
                    <a:lnL>
                      <a:noFill/>
                    </a:lnL>
                    <a:lnR>
                      <a:noFill/>
                    </a:lnR>
                    <a:lnT>
                      <a:noFill/>
                    </a:lnT>
                    <a:lnB>
                      <a:noFill/>
                    </a:lnB>
                  </a:tcPr>
                </a:tc>
              </a:tr>
              <a:tr h="349623">
                <a:tc>
                  <a:txBody>
                    <a:bodyPr/>
                    <a:lstStyle/>
                    <a:p>
                      <a:pPr>
                        <a:defRPr sz="1100" b="0">
                          <a:solidFill>
                            <a:srgbClr val="000000"/>
                          </a:solidFill>
                          <a:latin typeface="Pooppins"/>
                        </a:defRPr>
                      </a:pPr>
                      <a:r>
                        <a:t>                    11.2.6. Rest of Europe</a:t>
                      </a:r>
                    </a:p>
                  </a:txBody>
                  <a:tcPr>
                    <a:noFill/>
                    <a:lnL>
                      <a:noFill/>
                    </a:lnL>
                    <a:lnR>
                      <a:noFill/>
                    </a:lnR>
                    <a:lnT>
                      <a:noFill/>
                    </a:lnT>
                    <a:lnB>
                      <a:noFill/>
                    </a:lnB>
                  </a:tcPr>
                </a:tc>
                <a:tc>
                  <a:txBody>
                    <a:bodyPr/>
                    <a:lstStyle/>
                    <a:p>
                      <a:pPr>
                        <a:defRPr sz="1100" b="0">
                          <a:solidFill>
                            <a:srgbClr val="000000"/>
                          </a:solidFill>
                          <a:latin typeface="Pooppins"/>
                        </a:defRPr>
                      </a:pPr>
                      <a:r>
                        <a:t>          12.2. Market Positioning of Key Players, 2024</a:t>
                      </a:r>
                    </a:p>
                  </a:txBody>
                  <a:tcPr>
                    <a:noFill/>
                    <a:lnL>
                      <a:noFill/>
                    </a:lnL>
                    <a:lnR>
                      <a:noFill/>
                    </a:lnR>
                    <a:lnT>
                      <a:noFill/>
                    </a:lnT>
                    <a:lnB>
                      <a:noFill/>
                    </a:lnB>
                  </a:tcPr>
                </a:tc>
              </a:tr>
              <a:tr h="349623">
                <a:tc>
                  <a:txBody>
                    <a:bodyPr/>
                    <a:lstStyle/>
                    <a:p>
                      <a:pPr>
                        <a:defRPr sz="1100" b="0">
                          <a:solidFill>
                            <a:srgbClr val="000000"/>
                          </a:solidFill>
                          <a:latin typeface="Pooppins"/>
                        </a:defRPr>
                      </a:pPr>
                      <a:r>
                        <a:t>          11.3. Asia-Pacific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12.3. Strategies Adopted by Key Market Players</a:t>
                      </a:r>
                    </a:p>
                  </a:txBody>
                  <a:tcPr>
                    <a:noFill/>
                    <a:lnL>
                      <a:noFill/>
                    </a:lnL>
                    <a:lnR>
                      <a:noFill/>
                    </a:lnR>
                    <a:lnT>
                      <a:noFill/>
                    </a:lnT>
                    <a:lnB>
                      <a:noFill/>
                    </a:lnB>
                  </a:tcPr>
                </a:tc>
              </a:tr>
              <a:tr h="349623">
                <a:tc>
                  <a:txBody>
                    <a:bodyPr/>
                    <a:lstStyle/>
                    <a:p>
                      <a:pPr>
                        <a:defRPr sz="1100" b="0">
                          <a:solidFill>
                            <a:srgbClr val="000000"/>
                          </a:solidFill>
                          <a:latin typeface="Pooppins"/>
                        </a:defRPr>
                      </a:pPr>
                      <a:r>
                        <a:t>                    11.3.1. China</a:t>
                      </a:r>
                    </a:p>
                  </a:txBody>
                  <a:tcPr>
                    <a:noFill/>
                    <a:lnL>
                      <a:noFill/>
                    </a:lnL>
                    <a:lnR>
                      <a:noFill/>
                    </a:lnR>
                    <a:lnT>
                      <a:noFill/>
                    </a:lnT>
                    <a:lnB>
                      <a:noFill/>
                    </a:lnB>
                  </a:tcPr>
                </a:tc>
                <a:tc>
                  <a:txBody>
                    <a:bodyPr/>
                    <a:lstStyle/>
                    <a:p>
                      <a:pPr>
                        <a:defRPr sz="1100" b="0">
                          <a:solidFill>
                            <a:srgbClr val="000000"/>
                          </a:solidFill>
                          <a:latin typeface="Pooppins"/>
                        </a:defRPr>
                      </a:pPr>
                      <a:r>
                        <a:t>          12.4. Recent Developments in the Market</a:t>
                      </a:r>
                    </a:p>
                  </a:txBody>
                  <a:tcPr>
                    <a:noFill/>
                    <a:lnL>
                      <a:noFill/>
                    </a:lnL>
                    <a:lnR>
                      <a:noFill/>
                    </a:lnR>
                    <a:lnT>
                      <a:noFill/>
                    </a:lnT>
                    <a:lnB>
                      <a:noFill/>
                    </a:lnB>
                  </a:tcPr>
                </a:tc>
              </a:tr>
              <a:tr h="349623">
                <a:tc>
                  <a:txBody>
                    <a:bodyPr/>
                    <a:lstStyle/>
                    <a:p>
                      <a:pPr>
                        <a:defRPr sz="1100" b="0">
                          <a:solidFill>
                            <a:srgbClr val="000000"/>
                          </a:solidFill>
                          <a:latin typeface="Pooppins"/>
                        </a:defRPr>
                      </a:pPr>
                      <a:r>
                        <a:t>                    11.3.2. India</a:t>
                      </a:r>
                    </a:p>
                  </a:txBody>
                  <a:tcPr>
                    <a:noFill/>
                    <a:lnL>
                      <a:noFill/>
                    </a:lnL>
                    <a:lnR>
                      <a:noFill/>
                    </a:lnR>
                    <a:lnT>
                      <a:noFill/>
                    </a:lnT>
                    <a:lnB>
                      <a:noFill/>
                    </a:lnB>
                  </a:tcPr>
                </a:tc>
                <a:tc>
                  <a:txBody>
                    <a:bodyPr/>
                    <a:lstStyle/>
                    <a:p>
                      <a:pPr>
                        <a:defRPr sz="1100" b="0">
                          <a:solidFill>
                            <a:srgbClr val="000000"/>
                          </a:solidFill>
                          <a:latin typeface="Pooppins"/>
                        </a:defRPr>
                      </a:pPr>
                      <a:r>
                        <a:t>          12.5. Company Market Share Analysis, 2024</a:t>
                      </a:r>
                    </a:p>
                  </a:txBody>
                  <a:tcPr>
                    <a:noFill/>
                    <a:lnL>
                      <a:noFill/>
                    </a:lnL>
                    <a:lnR>
                      <a:noFill/>
                    </a:lnR>
                    <a:lnT>
                      <a:noFill/>
                    </a:lnT>
                    <a:lnB>
                      <a:noFill/>
                    </a:lnB>
                  </a:tcPr>
                </a:tc>
              </a:tr>
              <a:tr h="349623">
                <a:tc>
                  <a:txBody>
                    <a:bodyPr/>
                    <a:lstStyle/>
                    <a:p>
                      <a:pPr>
                        <a:defRPr sz="1100" b="0">
                          <a:solidFill>
                            <a:srgbClr val="000000"/>
                          </a:solidFill>
                          <a:latin typeface="Pooppins"/>
                        </a:defRPr>
                      </a:pPr>
                      <a:r>
                        <a:t>                    11.3.3. Japan</a:t>
                      </a:r>
                    </a:p>
                  </a:txBody>
                  <a:tcPr>
                    <a:noFill/>
                    <a:lnL>
                      <a:noFill/>
                    </a:lnL>
                    <a:lnR>
                      <a:noFill/>
                    </a:lnR>
                    <a:lnT>
                      <a:noFill/>
                    </a:lnT>
                    <a:lnB>
                      <a:noFill/>
                    </a:lnB>
                  </a:tcPr>
                </a:tc>
                <a:tc>
                  <a:txBody>
                    <a:bodyPr/>
                    <a:lstStyle/>
                    <a:p>
                      <a:pPr>
                        <a:defRPr sz="1100" b="1">
                          <a:solidFill>
                            <a:srgbClr val="7030A0"/>
                          </a:solidFill>
                          <a:latin typeface="Pooppins"/>
                        </a:defRPr>
                      </a:pPr>
                      <a:r>
                        <a:t>13. Key Company Profiles</a:t>
                      </a:r>
                    </a:p>
                  </a:txBody>
                  <a:tcPr>
                    <a:noFill/>
                    <a:lnL>
                      <a:noFill/>
                    </a:lnL>
                    <a:lnR>
                      <a:noFill/>
                    </a:lnR>
                    <a:lnT>
                      <a:noFill/>
                    </a:lnT>
                    <a:lnB>
                      <a:noFill/>
                    </a:lnB>
                  </a:tcPr>
                </a:tc>
              </a:tr>
              <a:tr h="349623">
                <a:tc>
                  <a:txBody>
                    <a:bodyPr/>
                    <a:lstStyle/>
                    <a:p>
                      <a:pPr>
                        <a:defRPr sz="1100" b="0">
                          <a:solidFill>
                            <a:srgbClr val="000000"/>
                          </a:solidFill>
                          <a:latin typeface="Pooppins"/>
                        </a:defRPr>
                      </a:pPr>
                      <a:r>
                        <a:t>                    11.3.4. South Korea</a:t>
                      </a:r>
                    </a:p>
                  </a:txBody>
                  <a:tcPr>
                    <a:noFill/>
                    <a:lnL>
                      <a:noFill/>
                    </a:lnL>
                    <a:lnR>
                      <a:noFill/>
                    </a:lnR>
                    <a:lnT>
                      <a:noFill/>
                    </a:lnT>
                    <a:lnB>
                      <a:noFill/>
                    </a:lnB>
                  </a:tcPr>
                </a:tc>
                <a:tc>
                  <a:txBody>
                    <a:bodyPr/>
                    <a:lstStyle/>
                    <a:p>
                      <a:pPr>
                        <a:defRPr sz="1100" b="0">
                          <a:solidFill>
                            <a:srgbClr val="000000"/>
                          </a:solidFill>
                          <a:latin typeface="Pooppins"/>
                        </a:defRPr>
                      </a:pPr>
                      <a:r>
                        <a:t>          13.1. Apple Inc.</a:t>
                      </a:r>
                    </a:p>
                  </a:txBody>
                  <a:tcPr>
                    <a:noFill/>
                    <a:lnL>
                      <a:noFill/>
                    </a:lnL>
                    <a:lnR>
                      <a:noFill/>
                    </a:lnR>
                    <a:lnT>
                      <a:noFill/>
                    </a:lnT>
                    <a:lnB>
                      <a:noFill/>
                    </a:lnB>
                  </a:tcPr>
                </a:tc>
              </a:tr>
              <a:tr h="349623">
                <a:tc>
                  <a:txBody>
                    <a:bodyPr/>
                    <a:lstStyle/>
                    <a:p>
                      <a:pPr>
                        <a:defRPr sz="1100" b="0">
                          <a:solidFill>
                            <a:srgbClr val="000000"/>
                          </a:solidFill>
                          <a:latin typeface="Pooppins"/>
                        </a:defRPr>
                      </a:pPr>
                      <a:r>
                        <a:t>                    11.3.5. Rest of Asia Pacific</a:t>
                      </a:r>
                    </a:p>
                  </a:txBody>
                  <a:tcPr>
                    <a:noFill/>
                    <a:lnL>
                      <a:noFill/>
                    </a:lnL>
                    <a:lnR>
                      <a:noFill/>
                    </a:lnR>
                    <a:lnT>
                      <a:noFill/>
                    </a:lnT>
                    <a:lnB>
                      <a:noFill/>
                    </a:lnB>
                  </a:tcPr>
                </a:tc>
                <a:tc>
                  <a:txBody>
                    <a:bodyPr/>
                    <a:lstStyle/>
                    <a:p>
                      <a:pPr>
                        <a:defRPr sz="1100" b="0">
                          <a:solidFill>
                            <a:srgbClr val="000000"/>
                          </a:solidFill>
                          <a:latin typeface="Pooppins"/>
                        </a:defRPr>
                      </a:pPr>
                      <a:r>
                        <a:t>                    13.1.1. Company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 Latin America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13.1.2. Product Portfolio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11.4.1. Brazil</a:t>
                      </a:r>
                    </a:p>
                  </a:txBody>
                  <a:tcPr>
                    <a:noFill/>
                    <a:lnL>
                      <a:noFill/>
                    </a:lnL>
                    <a:lnR>
                      <a:noFill/>
                    </a:lnR>
                    <a:lnT>
                      <a:noFill/>
                    </a:lnT>
                    <a:lnB>
                      <a:noFill/>
                    </a:lnB>
                  </a:tcPr>
                </a:tc>
                <a:tc>
                  <a:txBody>
                    <a:bodyPr/>
                    <a:lstStyle/>
                    <a:p>
                      <a:pPr>
                        <a:defRPr sz="1100" b="0">
                          <a:solidFill>
                            <a:srgbClr val="000000"/>
                          </a:solidFill>
                          <a:latin typeface="Pooppins"/>
                        </a:defRPr>
                      </a:pPr>
                      <a:r>
                        <a:t>                    13.1.3. Financial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11.4.2. Mexico</a:t>
                      </a:r>
                    </a:p>
                  </a:txBody>
                  <a:tcPr>
                    <a:noFill/>
                    <a:lnL>
                      <a:noFill/>
                    </a:lnL>
                    <a:lnR>
                      <a:noFill/>
                    </a:lnR>
                    <a:lnT>
                      <a:noFill/>
                    </a:lnT>
                    <a:lnB>
                      <a:noFill/>
                    </a:lnB>
                  </a:tcPr>
                </a:tc>
                <a:tc>
                  <a:txBody>
                    <a:bodyPr/>
                    <a:lstStyle/>
                    <a:p>
                      <a:pPr>
                        <a:defRPr sz="1100" b="0">
                          <a:solidFill>
                            <a:srgbClr val="000000"/>
                          </a:solidFill>
                          <a:latin typeface="Pooppins"/>
                        </a:defRPr>
                      </a:pPr>
                      <a:r>
                        <a:t>                    13.1.4. Key Developments</a:t>
                      </a:r>
                    </a:p>
                  </a:txBody>
                  <a:tcPr>
                    <a:noFill/>
                    <a:lnL>
                      <a:noFill/>
                    </a:lnL>
                    <a:lnR>
                      <a:noFill/>
                    </a:lnR>
                    <a:lnT>
                      <a:noFill/>
                    </a:lnT>
                    <a:lnB>
                      <a:noFill/>
                    </a:lnB>
                  </a:tcPr>
                </a:tc>
              </a:tr>
              <a:tr h="349623">
                <a:tc>
                  <a:txBody>
                    <a:bodyPr/>
                    <a:lstStyle/>
                    <a:p>
                      <a:pPr>
                        <a:defRPr sz="1100" b="0">
                          <a:solidFill>
                            <a:srgbClr val="000000"/>
                          </a:solidFill>
                          <a:latin typeface="Pooppins"/>
                        </a:defRPr>
                      </a:pPr>
                      <a:r>
                        <a:t>                    11.4.3. Rest of Latin America</a:t>
                      </a:r>
                    </a:p>
                  </a:txBody>
                  <a:tcPr>
                    <a:noFill/>
                    <a:lnL>
                      <a:noFill/>
                    </a:lnL>
                    <a:lnR>
                      <a:noFill/>
                    </a:lnR>
                    <a:lnT>
                      <a:noFill/>
                    </a:lnT>
                    <a:lnB>
                      <a:noFill/>
                    </a:lnB>
                  </a:tcPr>
                </a:tc>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r>
              <a:tr h="349632">
                <a:tc>
                  <a:txBody>
                    <a:bodyPr/>
                    <a:lstStyle/>
                    <a:p>
                      <a:pPr>
                        <a:defRPr sz="1100" b="0">
                          <a:solidFill>
                            <a:srgbClr val="000000"/>
                          </a:solidFill>
                          <a:latin typeface="Pooppins"/>
                        </a:defRPr>
                      </a:pPr>
                      <a:r>
                        <a:t>          11.5. Middle East &amp; Africa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13.2. Microsoft Corporation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13.3. Google LLC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13.4. Amazon.com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13.5. Tesla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900" b="0">
                          <a:solidFill>
                            <a:srgbClr val="000000"/>
                          </a:solidFill>
                          <a:latin typeface="Pooppins"/>
                        </a:defRPr>
                      </a:pPr>
                      <a:r>
                        <a:t>Note : The list of companies mentioned are for indication purpose and are subject to change over the due course of the research</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1">
                          <a:solidFill>
                            <a:srgbClr val="7030A0"/>
                          </a:solidFill>
                          <a:latin typeface="Pooppins"/>
                        </a:defRPr>
                      </a:pPr>
                      <a:r>
                        <a:t>14.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32">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13886</TotalTime>
  <Words>2457</Words>
  <Application>Microsoft Office PowerPoint</Application>
  <PresentationFormat>Widescreen</PresentationFormat>
  <Paragraphs>507</Paragraphs>
  <Slides>41</Slides>
  <Notes>12</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41</vt:i4>
      </vt:variant>
    </vt:vector>
  </HeadingPairs>
  <TitlesOfParts>
    <vt:vector size="56"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DYNAMICS</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99</cp:revision>
  <dcterms:created xsi:type="dcterms:W3CDTF">2024-08-12T13:13:25Z</dcterms:created>
  <dcterms:modified xsi:type="dcterms:W3CDTF">2025-09-16T08:36:26Z</dcterms:modified>
</cp:coreProperties>
</file>